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90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Lees hier het gekozen fragment uit 'Veer – Mijn kunstmatige vriendin' voor. Geef vooraf nog niet te veel uitleg. Laat leerlingen vooral luisteren en reageren.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Kort filosofisch gesprek na het voorlezen. Laat verschillende antwoorden bestaan. Gebruik dit als brug naar de ontwerpuitdaging.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Vertel: vanaf morgen komt er een robot in de klas. Zijn enige opdracht is bijdragen aan een fijne groep.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Verzamel eerst ideeën van de kinderen. Deze zes voorbeelden kunnen helpen als de groep niet meteen op gang komt.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Laat groepjes van 2 of 3 eerst een eenvoudig plan maken. Benadruk: nog niet bouwen voordat de functie duidelijk 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Leg invoer-verwerking-uitvoer heel kort uit. Houd het concreet en koppel direct aan de LEGO die jullie gebruiken.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Laat deze slide tijdens het bouwen op het bord staan. Loop rond en vraag vooral: wat is jullie invoer? Wat gebeurt er daarna? Wat is de uitvoer?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Zet de robots bij elkaar. Ga terug naar Veer. Er hoeft geen goed antwoord te zijn. Vraag door op het verschil tussen iets zeggen en iets voelen.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Laat ieder groepje één functie van hun robot vertalen naar iets dat ze deze week zelf kunnen doen. Eindig met de kernboodschap.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8869680" y="1965960"/>
            <a:ext cx="1828800" cy="1247241"/>
          </a:xfrm>
          <a:prstGeom prst="roundRect">
            <a:avLst/>
          </a:prstGeom>
          <a:solidFill>
            <a:srgbClr val="309B91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9345168" y="228600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003536" y="228600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528048" y="2715768"/>
            <a:ext cx="512064" cy="731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765792" y="1709928"/>
            <a:ext cx="36576" cy="256032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9656063" y="1581912"/>
            <a:ext cx="164592" cy="164592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9034272" y="3333902"/>
            <a:ext cx="1499616" cy="1307592"/>
          </a:xfrm>
          <a:prstGeom prst="roundRect">
            <a:avLst/>
          </a:prstGeom>
          <a:solidFill>
            <a:srgbClr val="E5F2F8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436607" y="3635654"/>
            <a:ext cx="7315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EA705E"/>
                </a:solidFill>
              </a:defRPr>
            </a:pPr>
            <a:r>
              <a:t>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VEER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123444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FFFFFF"/>
                </a:solidFill>
                <a:latin typeface="Aptos"/>
              </a:rPr>
              <a:t>We beginnen met een verhaal.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240280"/>
            <a:ext cx="7498079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6C142"/>
                </a:solidFill>
                <a:latin typeface="Aptos Display"/>
              </a:defRPr>
            </a:pPr>
            <a:r>
              <a:t>Luister goed…</a:t>
            </a:r>
          </a:p>
          <a:p>
            <a:pPr>
              <a:spcBef>
                <a:spcPts val="1600"/>
              </a:spcBef>
              <a:defRPr sz="2100">
                <a:solidFill>
                  <a:srgbClr val="FFFFFF"/>
                </a:solidFill>
                <a:latin typeface="Aptos"/>
              </a:defRPr>
            </a:pPr>
            <a:r>
              <a:t>Wat kan Veer wat bijzonder is?</a:t>
            </a:r>
            <a:br/>
            <a:r>
              <a:t>En wat voelt misschien toch anders dan bij een mens?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0C332FE1-19D5-2162-43AD-A823E934B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103" y="4029243"/>
            <a:ext cx="1573314" cy="2412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088" y="-78639"/>
            <a:ext cx="12191695" cy="6858000"/>
          </a:xfrm>
          <a:prstGeom prst="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Kan een robot een goede klasgenoot zijn?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920240"/>
            <a:ext cx="1920240" cy="1303934"/>
          </a:xfrm>
          <a:prstGeom prst="roundRect">
            <a:avLst/>
          </a:prstGeom>
          <a:solidFill>
            <a:srgbClr val="367CB5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419148" y="224028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110435" y="224028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605686" y="2670048"/>
            <a:ext cx="537667" cy="731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55317" y="1664208"/>
            <a:ext cx="36576" cy="256032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740103" y="1536192"/>
            <a:ext cx="164592" cy="164592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1078992" y="3350361"/>
            <a:ext cx="1591056" cy="1367028"/>
          </a:xfrm>
          <a:prstGeom prst="roundRect">
            <a:avLst/>
          </a:prstGeom>
          <a:solidFill>
            <a:srgbClr val="E5F2F8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81328" y="3665829"/>
            <a:ext cx="7315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EA705E"/>
                </a:solidFill>
              </a:defRPr>
            </a:pPr>
            <a:r>
              <a:t>♥</a:t>
            </a:r>
          </a:p>
        </p:txBody>
      </p:sp>
      <p:sp>
        <p:nvSpPr>
          <p:cNvPr id="12" name="Oval 11"/>
          <p:cNvSpPr/>
          <p:nvPr/>
        </p:nvSpPr>
        <p:spPr>
          <a:xfrm>
            <a:off x="9052560" y="1965960"/>
            <a:ext cx="1554480" cy="1554480"/>
          </a:xfrm>
          <a:prstGeom prst="ellipse">
            <a:avLst/>
          </a:prstGeom>
          <a:solidFill>
            <a:srgbClr val="F6C142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9491472" y="2487168"/>
            <a:ext cx="109728" cy="109728"/>
          </a:xfrm>
          <a:prstGeom prst="ellipse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0104120" y="2487168"/>
            <a:ext cx="109728" cy="109728"/>
          </a:xfrm>
          <a:prstGeom prst="ellipse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464040" y="2788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1B2733"/>
                </a:solidFill>
              </a:defRPr>
            </a:pPr>
            <a:r>
              <a:t>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0" y="2331720"/>
            <a:ext cx="42976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/>
            </a:pPr>
            <a:r>
              <a:t>🤖  ↔  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9203" y="5038344"/>
            <a:ext cx="5760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1B2733"/>
                </a:solidFill>
              </a:defRPr>
            </a:pPr>
            <a:r>
              <a:rPr dirty="0"/>
              <a:t>Wat </a:t>
            </a:r>
            <a:r>
              <a:rPr dirty="0" err="1"/>
              <a:t>zou</a:t>
            </a:r>
            <a:r>
              <a:rPr dirty="0"/>
              <a:t> </a:t>
            </a:r>
            <a:r>
              <a:rPr dirty="0" err="1"/>
              <a:t>een</a:t>
            </a:r>
            <a:r>
              <a:rPr dirty="0"/>
              <a:t> robot </a:t>
            </a:r>
            <a:r>
              <a:rPr dirty="0" err="1"/>
              <a:t>moeten</a:t>
            </a:r>
            <a:r>
              <a:rPr dirty="0"/>
              <a:t> </a:t>
            </a:r>
            <a:r>
              <a:rPr dirty="0" err="1"/>
              <a:t>kunnen</a:t>
            </a:r>
            <a:r>
              <a:rPr dirty="0"/>
              <a:t> om </a:t>
            </a:r>
            <a:r>
              <a:rPr dirty="0" err="1"/>
              <a:t>fijn</a:t>
            </a:r>
            <a:r>
              <a:rPr dirty="0"/>
              <a:t> in </a:t>
            </a:r>
            <a:r>
              <a:rPr dirty="0" err="1"/>
              <a:t>onze</a:t>
            </a:r>
            <a:r>
              <a:rPr dirty="0"/>
              <a:t> </a:t>
            </a:r>
            <a:r>
              <a:rPr dirty="0" err="1"/>
              <a:t>klas</a:t>
            </a:r>
            <a:r>
              <a:rPr dirty="0"/>
              <a:t> </a:t>
            </a:r>
            <a:r>
              <a:rPr dirty="0" err="1"/>
              <a:t>te</a:t>
            </a:r>
            <a:r>
              <a:rPr dirty="0"/>
              <a:t> </a:t>
            </a:r>
            <a:r>
              <a:rPr dirty="0" err="1"/>
              <a:t>zijn</a:t>
            </a:r>
            <a:r>
              <a:rPr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2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Jullie uitdaging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66751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1B2733"/>
                </a:solidFill>
                <a:latin typeface="Aptos Display"/>
              </a:defRPr>
            </a:pPr>
            <a:r>
              <a:t>Ontwerp de ideale</a:t>
            </a:r>
            <a:br/>
            <a:r>
              <a:t>klassenrobot</a:t>
            </a:r>
          </a:p>
          <a:p>
            <a:pPr>
              <a:spcBef>
                <a:spcPts val="1500"/>
              </a:spcBef>
              <a:defRPr sz="1800">
                <a:solidFill>
                  <a:srgbClr val="252B30"/>
                </a:solidFill>
              </a:defRPr>
            </a:pPr>
            <a:r>
              <a:t>Hij heeft één belangrijke opdracht:</a:t>
            </a:r>
          </a:p>
          <a:p>
            <a:pPr>
              <a:defRPr sz="2200" b="1">
                <a:solidFill>
                  <a:srgbClr val="309B91"/>
                </a:solidFill>
              </a:defRPr>
            </a:pPr>
            <a:r>
              <a:t>helpen om van onze klas een fijne groep te maken.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0" y="1920240"/>
            <a:ext cx="2011680" cy="1360627"/>
          </a:xfrm>
          <a:prstGeom prst="roundRect">
            <a:avLst/>
          </a:prstGeom>
          <a:solidFill>
            <a:srgbClr val="EA705E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9220809" y="224028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9945014" y="224028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411004" y="2670048"/>
            <a:ext cx="563270" cy="731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9672523" y="1664208"/>
            <a:ext cx="36576" cy="256032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9551822" y="1536192"/>
            <a:ext cx="164592" cy="164592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8851392" y="3412540"/>
            <a:ext cx="1682496" cy="1426464"/>
          </a:xfrm>
          <a:prstGeom prst="roundRect">
            <a:avLst/>
          </a:prstGeom>
          <a:solidFill>
            <a:srgbClr val="E5F2F8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253728" y="3741724"/>
            <a:ext cx="7315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EA705E"/>
                </a:solidFill>
              </a:defRPr>
            </a:pPr>
            <a:r>
              <a:t>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Wat heeft een fijne klas nodig?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5448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C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719072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HELPEN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Iemand helpen als iets moeilijk 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60520" y="155448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09B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343400" y="1719072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SAMEN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Iemand uitnodigen om mee te doen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89520" y="155448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A7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0" y="1719072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AARDIG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Een compliment geven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65760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6C1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" y="3822191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RUST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Helpen als het te druk wordt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60520" y="365760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09B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343400" y="3822191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PLEZIER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Iemand opvrolijken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0" y="3657600"/>
            <a:ext cx="2880360" cy="15087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C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72400" y="3822191"/>
            <a:ext cx="2514600" cy="1234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ERBIJ HOREN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Zorgen dat niemand alleen staat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Eerst denken, dan bouwen</a:t>
            </a:r>
          </a:p>
        </p:txBody>
      </p:sp>
      <p:sp>
        <p:nvSpPr>
          <p:cNvPr id="4" name="Oval 3"/>
          <p:cNvSpPr/>
          <p:nvPr/>
        </p:nvSpPr>
        <p:spPr>
          <a:xfrm>
            <a:off x="777240" y="1828800"/>
            <a:ext cx="731520" cy="731520"/>
          </a:xfrm>
          <a:prstGeom prst="ellipse">
            <a:avLst/>
          </a:prstGeom>
          <a:solidFill>
            <a:srgbClr val="367C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1938528"/>
            <a:ext cx="731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45919" y="1600200"/>
            <a:ext cx="2606040" cy="12801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C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28799" y="1764792"/>
            <a:ext cx="224028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Naam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Hoe heet jullie robot?</a:t>
            </a:r>
          </a:p>
        </p:txBody>
      </p:sp>
      <p:sp>
        <p:nvSpPr>
          <p:cNvPr id="8" name="Oval 7"/>
          <p:cNvSpPr/>
          <p:nvPr/>
        </p:nvSpPr>
        <p:spPr>
          <a:xfrm>
            <a:off x="4572000" y="1828800"/>
            <a:ext cx="731520" cy="731520"/>
          </a:xfrm>
          <a:prstGeom prst="ellipse">
            <a:avLst/>
          </a:prstGeom>
          <a:solidFill>
            <a:srgbClr val="309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1938528"/>
            <a:ext cx="731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40680" y="1600200"/>
            <a:ext cx="2606040" cy="12801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09B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623560" y="1764792"/>
            <a:ext cx="224028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Taak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Hoe helpt hij de klas?</a:t>
            </a:r>
          </a:p>
        </p:txBody>
      </p:sp>
      <p:sp>
        <p:nvSpPr>
          <p:cNvPr id="12" name="Oval 11"/>
          <p:cNvSpPr/>
          <p:nvPr/>
        </p:nvSpPr>
        <p:spPr>
          <a:xfrm>
            <a:off x="8366760" y="1828800"/>
            <a:ext cx="731520" cy="731520"/>
          </a:xfrm>
          <a:prstGeom prst="ellipse">
            <a:avLst/>
          </a:prstGeom>
          <a:solidFill>
            <a:srgbClr val="EA70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366760" y="1938528"/>
            <a:ext cx="731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35440" y="1600200"/>
            <a:ext cx="2606040" cy="12801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A7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418319" y="1764792"/>
            <a:ext cx="224028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Actie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Wat moet hij daarvoor kunnen?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3977639"/>
            <a:ext cx="97840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1B2733"/>
                </a:solidFill>
              </a:defRPr>
            </a:pPr>
            <a:r>
              <a:t>ALS …  →  DAN 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489204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252B30"/>
                </a:solidFill>
              </a:defRPr>
            </a:pPr>
            <a:r>
              <a:t>Bijvoorbeeld: ALS iemand op de knop drukt → DAN rijdt de HulpBot naar voren.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Hoe werkt jullie robot?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828800"/>
            <a:ext cx="3246120" cy="2240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67C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68680" y="1993392"/>
            <a:ext cx="2880360" cy="196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INVOER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De robot krijgt iets binnen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360" y="2743200"/>
            <a:ext cx="11887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800"/>
            </a:pPr>
            <a:r>
              <a:t>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1920" y="2606040"/>
            <a:ext cx="6400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B2733"/>
                </a:solidFill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1828800"/>
            <a:ext cx="3246120" cy="2240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309B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1993392"/>
            <a:ext cx="2880360" cy="196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VERWERKING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Het programma beslist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23560" y="2743200"/>
            <a:ext cx="11887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800"/>
            </a:pPr>
            <a:r>
              <a:t>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8120" y="2606040"/>
            <a:ext cx="6400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B2733"/>
                </a:solidFill>
              </a:defRPr>
            </a:pPr>
            <a: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58200" y="1828800"/>
            <a:ext cx="3246120" cy="2240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A7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41080" y="1993392"/>
            <a:ext cx="2880360" cy="196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B2733"/>
                </a:solidFill>
                <a:latin typeface="Aptos"/>
              </a:defRPr>
            </a:pPr>
            <a:r>
              <a:t>UITVOER</a:t>
            </a:r>
          </a:p>
          <a:p>
            <a:pPr>
              <a:spcBef>
                <a:spcPts val="800"/>
              </a:spcBef>
              <a:defRPr sz="1300">
                <a:solidFill>
                  <a:srgbClr val="252B30"/>
                </a:solidFill>
                <a:latin typeface="Aptos"/>
              </a:defRPr>
            </a:pPr>
            <a:r>
              <a:t>De robot doet iets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09760" y="2743200"/>
            <a:ext cx="11887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800"/>
            </a:pPr>
            <a:r>
              <a:t>⚙️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4800600"/>
            <a:ext cx="9601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B2733"/>
                </a:solidFill>
              </a:defRPr>
            </a:pPr>
            <a:r>
              <a:t>Knop indrukken  →  programma  →  robot rijdt en maakt geluid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Bouwen &amp; programmeren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34440"/>
            <a:ext cx="105156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>
                <a:solidFill>
                  <a:srgbClr val="FFFFFF"/>
                </a:solidFill>
                <a:latin typeface="Aptos"/>
              </a:rPr>
              <a:t>Jullie hebben ongeveer 30 minuten.</a:t>
            </a:r>
          </a:p>
        </p:txBody>
      </p:sp>
      <p:sp>
        <p:nvSpPr>
          <p:cNvPr id="5" name="Oval 4"/>
          <p:cNvSpPr/>
          <p:nvPr/>
        </p:nvSpPr>
        <p:spPr>
          <a:xfrm>
            <a:off x="914400" y="1645920"/>
            <a:ext cx="658368" cy="658368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755648"/>
            <a:ext cx="658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B2733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1627632"/>
            <a:ext cx="6583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Helpt de klas</a:t>
            </a:r>
          </a:p>
        </p:txBody>
      </p:sp>
      <p:sp>
        <p:nvSpPr>
          <p:cNvPr id="8" name="Oval 7"/>
          <p:cNvSpPr/>
          <p:nvPr/>
        </p:nvSpPr>
        <p:spPr>
          <a:xfrm>
            <a:off x="914400" y="2880360"/>
            <a:ext cx="658368" cy="658368"/>
          </a:xfrm>
          <a:prstGeom prst="ellipse">
            <a:avLst/>
          </a:prstGeom>
          <a:solidFill>
            <a:srgbClr val="309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2990088"/>
            <a:ext cx="658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B2733"/>
                </a:solidFill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2862072"/>
            <a:ext cx="6583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Krijgt een opdracht of neemt iets waar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4114800"/>
            <a:ext cx="658368" cy="658368"/>
          </a:xfrm>
          <a:prstGeom prst="ellipse">
            <a:avLst/>
          </a:prstGeom>
          <a:solidFill>
            <a:srgbClr val="EA70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14400" y="4224528"/>
            <a:ext cx="658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B2733"/>
                </a:solidFill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096512"/>
            <a:ext cx="6583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Reageert door iets te doen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2194560"/>
            <a:ext cx="1645920" cy="1133856"/>
          </a:xfrm>
          <a:prstGeom prst="roundRect">
            <a:avLst/>
          </a:prstGeom>
          <a:solidFill>
            <a:srgbClr val="309B91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9560966" y="251460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0153497" y="2514600"/>
            <a:ext cx="219456" cy="2194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9736531" y="2944368"/>
            <a:ext cx="460857" cy="731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950500" y="1938528"/>
            <a:ext cx="36576" cy="256032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851745" y="1810512"/>
            <a:ext cx="164592" cy="164592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9308592" y="3438144"/>
            <a:ext cx="1316736" cy="1188720"/>
          </a:xfrm>
          <a:prstGeom prst="roundRect">
            <a:avLst/>
          </a:prstGeom>
          <a:solidFill>
            <a:srgbClr val="E5F2F8"/>
          </a:solidFill>
          <a:ln>
            <a:solidFill>
              <a:srgbClr val="1B27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710928" y="3712463"/>
            <a:ext cx="7315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EA705E"/>
                </a:solidFill>
              </a:defRPr>
            </a:pPr>
            <a:r>
              <a:t>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5623560"/>
            <a:ext cx="10332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6C142"/>
                </a:solidFill>
              </a:defRPr>
            </a:pPr>
            <a:r>
              <a:t>Niet ingewikkeld = prima. Als het idee maar werkt.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B2733"/>
                </a:solidFill>
                <a:latin typeface="Aptos Display"/>
              </a:rPr>
              <a:t>Robot of klasgenoot?</a:t>
            </a:r>
          </a:p>
        </p:txBody>
      </p:sp>
      <p:sp>
        <p:nvSpPr>
          <p:cNvPr id="4" name="Oval 3"/>
          <p:cNvSpPr/>
          <p:nvPr/>
        </p:nvSpPr>
        <p:spPr>
          <a:xfrm>
            <a:off x="914400" y="1490472"/>
            <a:ext cx="320040" cy="320040"/>
          </a:xfrm>
          <a:prstGeom prst="ellipse">
            <a:avLst/>
          </a:prstGeom>
          <a:solidFill>
            <a:srgbClr val="367C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463040" y="1417320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1B2733"/>
                </a:solidFill>
              </a:defRPr>
            </a:pPr>
            <a:r>
              <a:t>Kan een robot een echte vriend zijn?</a:t>
            </a:r>
          </a:p>
        </p:txBody>
      </p:sp>
      <p:sp>
        <p:nvSpPr>
          <p:cNvPr id="6" name="Oval 5"/>
          <p:cNvSpPr/>
          <p:nvPr/>
        </p:nvSpPr>
        <p:spPr>
          <a:xfrm>
            <a:off x="914400" y="2359152"/>
            <a:ext cx="320040" cy="320040"/>
          </a:xfrm>
          <a:prstGeom prst="ellipse">
            <a:avLst/>
          </a:prstGeom>
          <a:solidFill>
            <a:srgbClr val="309B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1B2733"/>
                </a:solidFill>
              </a:defRPr>
            </a:pPr>
            <a:r>
              <a:t>Kan een robot je troosten?</a:t>
            </a:r>
          </a:p>
        </p:txBody>
      </p:sp>
      <p:sp>
        <p:nvSpPr>
          <p:cNvPr id="8" name="Oval 7"/>
          <p:cNvSpPr/>
          <p:nvPr/>
        </p:nvSpPr>
        <p:spPr>
          <a:xfrm>
            <a:off x="914400" y="3227832"/>
            <a:ext cx="320040" cy="320040"/>
          </a:xfrm>
          <a:prstGeom prst="ellipse">
            <a:avLst/>
          </a:prstGeom>
          <a:solidFill>
            <a:srgbClr val="EA70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40" y="3154680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1B2733"/>
                </a:solidFill>
              </a:defRPr>
            </a:pPr>
            <a:r>
              <a:t>Kan hij merken dat er iets met je is?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4096511"/>
            <a:ext cx="320040" cy="320040"/>
          </a:xfrm>
          <a:prstGeom prst="ellipse">
            <a:avLst/>
          </a:prstGeom>
          <a:solidFill>
            <a:srgbClr val="F6C1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63040" y="4023359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0">
                <a:solidFill>
                  <a:srgbClr val="1B2733"/>
                </a:solidFill>
              </a:defRPr>
            </a:pPr>
            <a:r>
              <a:t>Kan een robot sorry zeggen?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" y="4965192"/>
            <a:ext cx="320040" cy="320040"/>
          </a:xfrm>
          <a:prstGeom prst="ellipse">
            <a:avLst/>
          </a:prstGeom>
          <a:solidFill>
            <a:srgbClr val="367C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463040" y="4892040"/>
            <a:ext cx="95097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1B2733"/>
                </a:solidFill>
              </a:defRPr>
            </a:pPr>
            <a:r>
              <a:t>Als hij zegt: ‘Ik begrijp je’… begrijpt hij je dan echt?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19088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787D82"/>
                </a:solidFill>
                <a:latin typeface="Aptos"/>
              </a:defRPr>
            </a:pPr>
            <a:r>
              <a:t>E-lab groep 4/5 • Gouden Weken × digitale geletterdheid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7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Wie maakt onze klas fijn?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5448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6C142"/>
                </a:solidFill>
                <a:latin typeface="Aptos Display"/>
              </a:defRPr>
            </a:pPr>
            <a:r>
              <a:t>WIJ.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80" y="2880360"/>
            <a:ext cx="8138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HulpBot  → iemand helpen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3538728"/>
            <a:ext cx="8138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WelkomBot  → iemand erbij betrekken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4197096"/>
            <a:ext cx="8138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ComplimentenBot  → een oprecht compliment geven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4855464"/>
            <a:ext cx="8138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SamenSpeelBot  → vragen of iemand mee wil doen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602</Words>
  <Application>Microsoft Office PowerPoint</Application>
  <PresentationFormat>Breedbeeld</PresentationFormat>
  <Paragraphs>90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Bastiaan Hummel</cp:lastModifiedBy>
  <cp:revision>3</cp:revision>
  <dcterms:created xsi:type="dcterms:W3CDTF">2013-01-27T09:14:16Z</dcterms:created>
  <dcterms:modified xsi:type="dcterms:W3CDTF">2026-08-26T10:52:25Z</dcterms:modified>
  <cp:category/>
</cp:coreProperties>
</file>